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61" r:id="rId3"/>
    <p:sldId id="278" r:id="rId4"/>
    <p:sldId id="271" r:id="rId5"/>
    <p:sldId id="258" r:id="rId6"/>
    <p:sldId id="272" r:id="rId7"/>
    <p:sldId id="259" r:id="rId8"/>
    <p:sldId id="273" r:id="rId9"/>
    <p:sldId id="260" r:id="rId10"/>
    <p:sldId id="274" r:id="rId11"/>
    <p:sldId id="263" r:id="rId12"/>
    <p:sldId id="277" r:id="rId13"/>
    <p:sldId id="264" r:id="rId14"/>
    <p:sldId id="265" r:id="rId15"/>
    <p:sldId id="267" r:id="rId16"/>
    <p:sldId id="280" r:id="rId17"/>
    <p:sldId id="27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5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4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81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2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6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1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2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6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7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77467-4633-4FB0-9A96-220FDA5C2C6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1DB4685-CDC2-4552-B534-22B05AE9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5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329544" y="1524896"/>
            <a:ext cx="9078250" cy="2262781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0"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  <a:ea typeface="Times New Roman"/>
              </a:rPr>
              <a:t>Differential Leukocyte Count</a:t>
            </a:r>
            <a:endParaRPr lang="en-US" sz="6600" dirty="0">
              <a:ln w="0"/>
              <a:solidFill>
                <a:schemeClr val="accent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482559" y="3927525"/>
            <a:ext cx="8915399" cy="112628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</a:rPr>
              <a:t>Dr.Ghadeer Hamad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5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19" y="1948057"/>
            <a:ext cx="4572000" cy="32004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2736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b-Monocyte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:is the largest mature leukocyte. its nucleus is usually kidney shape or horse shape . </a:t>
            </a: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Per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. 5-8 % </a:t>
            </a: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Num. 300-600 \ mm3.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Granules  absent</a:t>
            </a:r>
            <a:endParaRPr lang="en-US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Monocytosis :ex: Malaria,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Typhus, cancer of ovary. </a:t>
            </a:r>
            <a:endParaRPr lang="en-US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2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11" y="1945330"/>
            <a:ext cx="4913030" cy="3200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81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preparation and examination of 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Smear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1-Slide to Slide. </a:t>
            </a:r>
            <a:endParaRPr lang="en-US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2-Coverslipe to Slide. </a:t>
            </a:r>
            <a:endParaRPr lang="en-US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3-Coverslipe to Coverslipe. </a:t>
            </a:r>
            <a:endParaRPr lang="en-US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  <a:tabLst>
                <a:tab pos="1147445" algn="l"/>
                <a:tab pos="5892165" algn="r"/>
              </a:tabLst>
            </a:pPr>
            <a:r>
              <a:rPr lang="en-US" kern="1400" dirty="0">
                <a:solidFill>
                  <a:srgbClr val="000000"/>
                </a:solidFill>
                <a:latin typeface="Times New Roman"/>
                <a:ea typeface="Times New Roman"/>
              </a:rPr>
              <a:t>4-Automated </a:t>
            </a:r>
            <a:r>
              <a:rPr lang="en-US" kern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Spinner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There are 3 stains that used in differential leukocyte count :</a:t>
            </a:r>
            <a:endParaRPr lang="en-US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  <a:t>1-Wright stain.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  <a:t>2-Leishman stain 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  <a:t>3-Giemsas stain. </a:t>
            </a:r>
          </a:p>
          <a:p>
            <a:pPr marL="0" indent="0">
              <a:buNone/>
              <a:tabLst>
                <a:tab pos="1147445" algn="l"/>
                <a:tab pos="5892165" algn="r"/>
              </a:tabLst>
            </a:pPr>
            <a:endParaRPr lang="en-US" sz="1100" kern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5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400" dirty="0">
                <a:solidFill>
                  <a:srgbClr val="FF0000"/>
                </a:solidFill>
                <a:latin typeface="Times New Roman"/>
                <a:ea typeface="Times New Roman"/>
              </a:rPr>
              <a:t>The procedure of slide to slide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Noor&amp;Rawan\Desktop\images slide to sli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62" y="2149488"/>
            <a:ext cx="533686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0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Method of staining :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1-Put one drop of blood on the slide leave it for dry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2-Pour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Leishman stain(2 drop) over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smear for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minutes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3.Add 2 drop of D.w or buffer solution over the smear for 10 minute.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-Wash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off with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Tap water and dry.</a:t>
            </a:r>
          </a:p>
          <a:p>
            <a:pPr marL="0" indent="0">
              <a:buNone/>
            </a:pP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dry and stained film examined without a </a:t>
            </a:r>
            <a:r>
              <a:rPr lang="en-US" kern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coverslipe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under oil immersion </a:t>
            </a:r>
            <a:r>
              <a:rPr lang="en-US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objective(100x) for </a:t>
            </a:r>
            <a:r>
              <a:rPr lang="en-US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differential leukocyte counts choose an area where the morphology of the cells is clearly </a:t>
            </a:r>
            <a:r>
              <a:rPr lang="en-US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visible.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6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94" y="1735567"/>
            <a:ext cx="6570869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459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84056"/>
              </p:ext>
            </p:extLst>
          </p:nvPr>
        </p:nvGraphicFramePr>
        <p:xfrm>
          <a:off x="3073056" y="1154655"/>
          <a:ext cx="6591999" cy="5112565"/>
        </p:xfrm>
        <a:graphic>
          <a:graphicData uri="http://schemas.openxmlformats.org/drawingml/2006/table">
            <a:tbl>
              <a:tblPr rtl="1" firstRow="1" firstCol="1" bandRow="1">
                <a:tableStyleId>{00A15C55-8517-42AA-B614-E9B94910E393}</a:tableStyleId>
              </a:tblPr>
              <a:tblGrid>
                <a:gridCol w="253047"/>
                <a:gridCol w="1450817"/>
                <a:gridCol w="1331776"/>
                <a:gridCol w="1118802"/>
                <a:gridCol w="1312244"/>
                <a:gridCol w="1125313"/>
              </a:tblGrid>
              <a:tr h="71397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effectLst/>
                        </a:rPr>
                        <a:t>N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Neutrophils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Eosinophils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Basophils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Lymphocytes 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</a:rPr>
                        <a:t>Monocytes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837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837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 dirty="0">
                          <a:effectLst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 dirty="0">
                          <a:effectLst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837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 dirty="0">
                          <a:effectLst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837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837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 dirty="0">
                          <a:effectLst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837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>
                          <a:effectLst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837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 dirty="0">
                          <a:effectLst/>
                        </a:rPr>
                        <a:t>7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 dirty="0">
                          <a:effectLst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 dirty="0">
                          <a:effectLst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 dirty="0">
                          <a:effectLst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 dirty="0">
                          <a:effectLst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IQ" sz="1000" kern="1400" dirty="0">
                          <a:effectLst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277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0614 white blood cells Immune System Medical Images For PowerPoint |  Presentation PowerPoint Images | Example of PPT Presentation | PPT Slide  Layou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" r="-1108"/>
          <a:stretch/>
        </p:blipFill>
        <p:spPr bwMode="auto">
          <a:xfrm>
            <a:off x="2522256" y="1387736"/>
            <a:ext cx="7396293" cy="498174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970033" y="5368066"/>
            <a:ext cx="3345628" cy="64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489869" y="5012112"/>
            <a:ext cx="3169575" cy="800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Edwardian Script ITC" panose="030303020407070D0804" pitchFamily="66" charset="0"/>
              </a:rPr>
              <a:t>Thankyou</a:t>
            </a:r>
            <a:endParaRPr lang="en-US" sz="80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0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Types of Leukocytes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1-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Granulocyte cell : </a:t>
            </a:r>
            <a:endParaRPr lang="en-US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a. Neutrophil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is a cell with fine pinkish red granules ,the nucleus is usually lobulated (3-5) lobes ,connected by thin chromatin filament . </a:t>
            </a: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Percentage 65-70%  </a:t>
            </a: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Number 3000-6000 \ mm3.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Granules present.</a:t>
            </a:r>
            <a:endParaRPr lang="en-US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29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Neutrophilia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increase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Neu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. In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blood ex;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1.Acute infection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2.Intoxication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3. inflammation from tissue damage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4.Acute haemorrhage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5.Neoplastic cancer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Drugs??????????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5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14" y="1841193"/>
            <a:ext cx="5212080" cy="356616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7825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Eosinophil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b-Eosinophil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acidophilic cell ,usually larger than the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Neu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.,it is cytoplasm contain bright red granules or orange the nucleus consist usually 2 lobes or (bilobes). </a:t>
            </a: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Per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. 2-4 % 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Num. 150-300 \ mm3.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Granules present</a:t>
            </a:r>
            <a:endParaRPr lang="en-US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Eosinophilia :ex: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Allergy( Asthma, Hay fever).irradiation.</a:t>
            </a:r>
          </a:p>
        </p:txBody>
      </p:sp>
    </p:spTree>
    <p:extLst>
      <p:ext uri="{BB962C8B-B14F-4D97-AF65-F5344CB8AC3E}">
        <p14:creationId xmlns:p14="http://schemas.microsoft.com/office/powerpoint/2010/main" val="327001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01" y="1951780"/>
            <a:ext cx="4572000" cy="34747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3214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Basophil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c-Basophile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:it is a small cell granules are black or blue in color and over cover most of the cell even the nucleus or (S-shaped). </a:t>
            </a:r>
          </a:p>
          <a:p>
            <a:pPr>
              <a:spcAft>
                <a:spcPts val="52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Per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. 0-1 %  </a:t>
            </a:r>
          </a:p>
          <a:p>
            <a:pPr>
              <a:spcAft>
                <a:spcPts val="52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Num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. 0-100 \mm3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525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Granules present</a:t>
            </a:r>
            <a:endParaRPr lang="en-US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Basophilia : ex: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Wounds, ulcerative colitis and polycythemia vera </a:t>
            </a:r>
            <a:endParaRPr lang="en-US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4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36" y="1715238"/>
            <a:ext cx="5029200" cy="338328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4121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2-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A granulocyte cell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  <a:t>a-Lymphocyte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:it is also small cell ,the nucleus cover most of the cells &amp;it is round dark violet in color ,the cytoplasm is usually blue in color 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  <a:t>with no granules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Per. 32-40 % </a:t>
            </a:r>
          </a:p>
          <a:p>
            <a:pPr>
              <a:spcAft>
                <a:spcPts val="515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Num. 1500-4000 \ mm3.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Lum.is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divided into 2 types :T-cell(cytotoxic 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and B- cell(production of antibodies) </a:t>
            </a:r>
            <a:r>
              <a:rPr lang="ar-IQ" sz="2000" kern="1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kern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ar-IQ" sz="2000" kern="1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kern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Disease Case : </a:t>
            </a:r>
            <a:endParaRPr lang="en-US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000" kern="1400" dirty="0">
                <a:solidFill>
                  <a:srgbClr val="000000"/>
                </a:solidFill>
                <a:latin typeface="Times New Roman"/>
                <a:ea typeface="Times New Roman"/>
              </a:rPr>
              <a:t> Lymphocytosis :increase lymphocyte in </a:t>
            </a:r>
            <a:r>
              <a:rPr lang="en-US" sz="2000" kern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blood(Acute infection) </a:t>
            </a:r>
            <a:r>
              <a:rPr lang="en-US" sz="2000" kern="1400" dirty="0">
                <a:solidFill>
                  <a:srgbClr val="000000"/>
                </a:solidFill>
                <a:latin typeface="Times New Roman"/>
                <a:ea typeface="Times New Roman"/>
              </a:rPr>
              <a:t>ex </a:t>
            </a:r>
            <a:r>
              <a:rPr lang="en-US" sz="2000" kern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:Tuberculosis</a:t>
            </a:r>
          </a:p>
          <a:p>
            <a:pPr marL="0" indent="0">
              <a:buNone/>
            </a:pPr>
            <a:r>
              <a:rPr lang="en-US" sz="2000" kern="1400" dirty="0" smtClean="0">
                <a:solidFill>
                  <a:srgbClr val="000000"/>
                </a:solidFill>
                <a:latin typeface="Times New Roman"/>
              </a:rPr>
              <a:t>(chronic infection)ex; viral hepatitis</a:t>
            </a:r>
            <a:endParaRPr lang="ar-IQ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52740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</TotalTime>
  <Words>444</Words>
  <Application>Microsoft Office PowerPoint</Application>
  <PresentationFormat>ملء الشاشة</PresentationFormat>
  <Paragraphs>112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8" baseType="lpstr">
      <vt:lpstr>Arial</vt:lpstr>
      <vt:lpstr>Brush Script MT</vt:lpstr>
      <vt:lpstr>Century Gothic</vt:lpstr>
      <vt:lpstr>Edwardian Script ITC</vt:lpstr>
      <vt:lpstr>Forte</vt:lpstr>
      <vt:lpstr>Tahoma</vt:lpstr>
      <vt:lpstr>Times New Roman</vt:lpstr>
      <vt:lpstr>Wingdings</vt:lpstr>
      <vt:lpstr>Wingdings 3</vt:lpstr>
      <vt:lpstr>ربطة</vt:lpstr>
      <vt:lpstr>Differential Leukocyte Count</vt:lpstr>
      <vt:lpstr>The Types of Leukocytes</vt:lpstr>
      <vt:lpstr>Neutrophilia</vt:lpstr>
      <vt:lpstr>عرض تقديمي في PowerPoint</vt:lpstr>
      <vt:lpstr>Eosinophil</vt:lpstr>
      <vt:lpstr>عرض تقديمي في PowerPoint</vt:lpstr>
      <vt:lpstr>Basophil</vt:lpstr>
      <vt:lpstr>عرض تقديمي في PowerPoint</vt:lpstr>
      <vt:lpstr>2- A granulocyte cell</vt:lpstr>
      <vt:lpstr>عرض تقديمي في PowerPoint</vt:lpstr>
      <vt:lpstr>Cont.</vt:lpstr>
      <vt:lpstr>عرض تقديمي في PowerPoint</vt:lpstr>
      <vt:lpstr>The preparation and examination of the blood Smear</vt:lpstr>
      <vt:lpstr>The procedure of slide to slide </vt:lpstr>
      <vt:lpstr>Procedure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Leukocyte Count</dc:title>
  <dc:creator>Admin</dc:creator>
  <cp:lastModifiedBy>Admin</cp:lastModifiedBy>
  <cp:revision>21</cp:revision>
  <dcterms:created xsi:type="dcterms:W3CDTF">2022-03-23T07:20:15Z</dcterms:created>
  <dcterms:modified xsi:type="dcterms:W3CDTF">2022-03-26T18:23:25Z</dcterms:modified>
</cp:coreProperties>
</file>